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8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66" r:id="rId2"/>
    <p:sldMasterId id="2147483701" r:id="rId3"/>
    <p:sldMasterId id="2147483662" r:id="rId4"/>
    <p:sldMasterId id="2147483695" r:id="rId5"/>
    <p:sldMasterId id="2147483697" r:id="rId6"/>
    <p:sldMasterId id="2147483699" r:id="rId7"/>
    <p:sldMasterId id="2147483703" r:id="rId8"/>
    <p:sldMasterId id="2147483705" r:id="rId9"/>
    <p:sldMasterId id="2147483673" r:id="rId10"/>
  </p:sldMasterIdLst>
  <p:notesMasterIdLst>
    <p:notesMasterId r:id="rId36"/>
  </p:notesMasterIdLst>
  <p:handoutMasterIdLst>
    <p:handoutMasterId r:id="rId37"/>
  </p:handoutMasterIdLst>
  <p:sldIdLst>
    <p:sldId id="256" r:id="rId11"/>
    <p:sldId id="257" r:id="rId12"/>
    <p:sldId id="258" r:id="rId13"/>
    <p:sldId id="282" r:id="rId14"/>
    <p:sldId id="269" r:id="rId15"/>
    <p:sldId id="259" r:id="rId16"/>
    <p:sldId id="261" r:id="rId17"/>
    <p:sldId id="274" r:id="rId18"/>
    <p:sldId id="265" r:id="rId19"/>
    <p:sldId id="279" r:id="rId20"/>
    <p:sldId id="280" r:id="rId21"/>
    <p:sldId id="283" r:id="rId22"/>
    <p:sldId id="284" r:id="rId23"/>
    <p:sldId id="285" r:id="rId24"/>
    <p:sldId id="286" r:id="rId25"/>
    <p:sldId id="287" r:id="rId26"/>
    <p:sldId id="268" r:id="rId27"/>
    <p:sldId id="281" r:id="rId28"/>
    <p:sldId id="288" r:id="rId29"/>
    <p:sldId id="276" r:id="rId30"/>
    <p:sldId id="278" r:id="rId31"/>
    <p:sldId id="289" r:id="rId32"/>
    <p:sldId id="290" r:id="rId33"/>
    <p:sldId id="291" r:id="rId34"/>
    <p:sldId id="263" r:id="rId3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F35"/>
    <a:srgbClr val="000000"/>
    <a:srgbClr val="2F5796"/>
    <a:srgbClr val="2F574D"/>
    <a:srgbClr val="2F5700"/>
    <a:srgbClr val="07164D"/>
    <a:srgbClr val="081852"/>
    <a:srgbClr val="42385F"/>
    <a:srgbClr val="D23732"/>
    <a:srgbClr val="BC34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682"/>
  </p:normalViewPr>
  <p:slideViewPr>
    <p:cSldViewPr snapToGrid="0" snapToObjects="1">
      <p:cViewPr varScale="1">
        <p:scale>
          <a:sx n="120" d="100"/>
          <a:sy n="120" d="100"/>
        </p:scale>
        <p:origin x="176" y="9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viewProps" Target="viewProps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F8666-4BAF-2747-8DDA-B5E0EF46CB9B}" type="datetimeFigureOut">
              <a:rPr lang="en-US" smtClean="0"/>
              <a:pPr/>
              <a:t>10/12/19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4950B-CDFD-304F-914B-D6BF1F1CCA6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4187-1356-0B4A-B607-C29727ED112E}" type="datetimeFigureOut">
              <a:rPr lang="en-US" smtClean="0"/>
              <a:pPr/>
              <a:t>10/12/19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FD7A8-CB24-6942-A9BD-39BD474A037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Slide Full Widt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3F3AA0-F6DB-FE47-A702-E7EEB380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26DEA87-87EB-9A4B-8FCB-3F27A4CC898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71E7FDD-C2E5-5249-A9F8-313DB3D7776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085895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FA864BC-59D8-EC43-8DEF-60200B3C9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ACB8B87-1508-2448-956A-192B228423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1653EFA-C7D3-2D4E-BFAD-94C1BC20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C332736-02FF-FD4D-91FF-5FCE1B10F0E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728C29-9B5E-E54D-8740-E7B23506D0B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245110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4D6FE81-54E9-7347-A205-504FC2FF1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BA6E938-B138-154B-99CF-9696C7012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589785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BD0B18A-A590-1F47-8131-BFB6BE60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E126F1-EAD1-B54A-A22F-06FD478709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0EC91E-0DCB-A643-A761-B02FE8B85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sz="40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BEE24F5-1C10-EA43-A5E9-4FA75E3B567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E558E-F970-FE4B-A336-F787DC785EE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300397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EC55EE0-4991-C84B-8D68-5E2FDEE2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B2A2718-05E5-C445-AF69-76DA539853A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254940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C98878-4F62-FF40-9D56-3D26743B3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8E36859-01C0-104C-ABA0-D4207CC85A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737753-7CD0-A548-B0A1-32CF434A7B1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59119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72EE2B5-1F0F-9E4B-B5CA-9E717F5F1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9B241E2-8FB6-F943-B798-E262601148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3395872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8F791B3-0D7B-A641-958B-5DAE14682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EB98696-0B62-D14A-A6D3-4F3BC1771E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413DD53-F98E-A44F-AF88-314E929E9FC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76614"/>
            <a:ext cx="8098637" cy="4071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7126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280160"/>
            <a:ext cx="6270625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1" y="63944"/>
            <a:ext cx="6270624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25672641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6407331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6407331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4723256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ted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760" y="1280160"/>
            <a:ext cx="6331906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758" y="63944"/>
            <a:ext cx="6331907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9905641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ing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5029200" cy="4128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6559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51195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Two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33F66B-3F9D-7941-AC9A-DEDF7DAAD5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Session Title – Week #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2AFA089-5A0B-674C-8447-97AEDA72D67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295685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 -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2083121224"/>
      </p:ext>
    </p:extLst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74550066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F9FDD37-938C-0F4A-AC29-8710AC33A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5DF23F8-D96D-E146-A49B-C1485DC94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B8813FD-E2AC-A04C-A0F8-3A047D881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1781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8BD266F-9629-E341-AA53-4D03EFF0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C8F15A5-8EE8-2542-B0FA-E59EE690A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267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df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df"/><Relationship Id="rId5" Type="http://schemas.openxmlformats.org/officeDocument/2006/relationships/image" Target="../media/image3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df"/><Relationship Id="rId5" Type="http://schemas.openxmlformats.org/officeDocument/2006/relationships/image" Target="../media/image4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5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7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10.jpe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13.pdf"/><Relationship Id="rId4" Type="http://schemas.openxmlformats.org/officeDocument/2006/relationships/image" Target="../media/image1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ilding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6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1945"/>
            <a:ext cx="9144000" cy="5118416"/>
          </a:xfrm>
          <a:prstGeom prst="rect">
            <a:avLst/>
          </a:prstGeom>
          <a:solidFill>
            <a:schemeClr val="accent3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715" r:id="rId2"/>
    <p:sldLayoutId id="2147483716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llinois-Logo-Full-Color-RGB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733365" y="217163"/>
            <a:ext cx="189764" cy="2745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8" r:id="rId2"/>
    <p:sldLayoutId id="2147483726" r:id="rId3"/>
    <p:sldLayoutId id="2147483725" r:id="rId4"/>
    <p:sldLayoutId id="2147483719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2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IF interior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36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2936" y="0"/>
            <a:ext cx="9142199" cy="5118416"/>
          </a:xfrm>
          <a:prstGeom prst="rect">
            <a:avLst/>
          </a:prstGeom>
          <a:solidFill>
            <a:schemeClr val="accent3">
              <a:alpha val="78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07" r:id="rId2"/>
    <p:sldLayoutId id="2147483709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172tmc-72dpi.jpg"/>
          <p:cNvPicPr>
            <a:picLocks noChangeAspect="1"/>
          </p:cNvPicPr>
          <p:nvPr userDrawn="1"/>
        </p:nvPicPr>
        <p:blipFill>
          <a:blip r:embed="rId5"/>
          <a:srcRect t="13798"/>
          <a:stretch>
            <a:fillRect/>
          </a:stretch>
        </p:blipFill>
        <p:spPr>
          <a:xfrm>
            <a:off x="0" y="0"/>
            <a:ext cx="9144000" cy="5141059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6350"/>
            <a:ext cx="9154541" cy="5148261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pic>
        <p:nvPicPr>
          <p:cNvPr id="12" name="Picture 11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  <p:cxnSp>
        <p:nvCxnSpPr>
          <p:cNvPr id="23" name="Straight Connector 22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3" r:id="rId2"/>
    <p:sldLayoutId id="214748372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IFlobby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6350"/>
            <a:ext cx="9144000" cy="51482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22" r:id="rId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inkstockPhotos-694054978 (72).jpg"/>
          <p:cNvPicPr>
            <a:picLocks noChangeAspect="1"/>
          </p:cNvPicPr>
          <p:nvPr userDrawn="1"/>
        </p:nvPicPr>
        <p:blipFill>
          <a:blip r:embed="rId4"/>
          <a:srcRect t="5825" b="10485"/>
          <a:stretch>
            <a:fillRect/>
          </a:stretch>
        </p:blipFill>
        <p:spPr>
          <a:xfrm>
            <a:off x="-1" y="2728"/>
            <a:ext cx="9144001" cy="5140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1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Stock-527370201-72dpi.jpg"/>
          <p:cNvPicPr>
            <a:picLocks noChangeAspect="1"/>
          </p:cNvPicPr>
          <p:nvPr userDrawn="1"/>
        </p:nvPicPr>
        <p:blipFill>
          <a:blip r:embed="rId4"/>
          <a:srcRect b="16222"/>
          <a:stretch>
            <a:fillRect/>
          </a:stretch>
        </p:blipFill>
        <p:spPr>
          <a:xfrm>
            <a:off x="0" y="-6791"/>
            <a:ext cx="9144000" cy="513779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515" y="-17257"/>
            <a:ext cx="9144000" cy="5148261"/>
          </a:xfrm>
          <a:prstGeom prst="rect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21218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698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04 tmc.jpg"/>
          <p:cNvPicPr>
            <a:picLocks noChangeAspect="1"/>
          </p:cNvPicPr>
          <p:nvPr userDrawn="1"/>
        </p:nvPicPr>
        <p:blipFill>
          <a:blip r:embed="rId4"/>
          <a:srcRect l="517" t="3221" b="9662"/>
          <a:stretch>
            <a:fillRect/>
          </a:stretch>
        </p:blipFill>
        <p:spPr>
          <a:xfrm>
            <a:off x="-10541" y="-15562"/>
            <a:ext cx="9154541" cy="51454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5746" y="-15561"/>
            <a:ext cx="9154541" cy="5145462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17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118tmc-72dpi.jpg"/>
          <p:cNvPicPr>
            <a:picLocks noChangeAspect="1"/>
          </p:cNvPicPr>
          <p:nvPr userDrawn="1"/>
        </p:nvPicPr>
        <p:blipFill>
          <a:blip r:embed="rId4"/>
          <a:srcRect l="652" t="8471" b="1059"/>
          <a:stretch>
            <a:fillRect/>
          </a:stretch>
        </p:blipFill>
        <p:spPr>
          <a:xfrm>
            <a:off x="0" y="-22239"/>
            <a:ext cx="9161011" cy="5143903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-17483"/>
            <a:ext cx="9154541" cy="5152140"/>
          </a:xfrm>
          <a:prstGeom prst="rect">
            <a:avLst/>
          </a:prstGeom>
          <a:solidFill>
            <a:schemeClr val="accent2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13704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0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if interior.jpg"/>
          <p:cNvPicPr>
            <a:picLocks noChangeAspect="1"/>
          </p:cNvPicPr>
          <p:nvPr userDrawn="1"/>
        </p:nvPicPr>
        <p:blipFill>
          <a:blip r:embed="rId4"/>
          <a:srcRect r="7400" b="6667"/>
          <a:stretch>
            <a:fillRect/>
          </a:stretch>
        </p:blipFill>
        <p:spPr>
          <a:xfrm>
            <a:off x="0" y="0"/>
            <a:ext cx="9172992" cy="513116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23739" y="0"/>
            <a:ext cx="9191479" cy="5143500"/>
          </a:xfrm>
          <a:prstGeom prst="rect">
            <a:avLst/>
          </a:prstGeom>
          <a:solidFill>
            <a:srgbClr val="FFFFFF">
              <a:alpha val="8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-23739" y="5131168"/>
            <a:ext cx="9191479" cy="12332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55412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06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033670"/>
            <a:ext cx="8254820" cy="1788446"/>
          </a:xfrm>
        </p:spPr>
        <p:txBody>
          <a:bodyPr/>
          <a:lstStyle/>
          <a:p>
            <a:r>
              <a:rPr lang="en-US" sz="3600" dirty="0"/>
              <a:t>ACCY577 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Machine Learning for Accounting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6193" y="3403157"/>
            <a:ext cx="8254819" cy="543965"/>
          </a:xfrm>
        </p:spPr>
        <p:txBody>
          <a:bodyPr/>
          <a:lstStyle/>
          <a:p>
            <a:r>
              <a:rPr lang="en-US" sz="2800" dirty="0"/>
              <a:t>Module 6: Introduction to Text Analysis</a:t>
            </a:r>
          </a:p>
          <a:p>
            <a:r>
              <a:rPr lang="en-US" sz="2800" dirty="0"/>
              <a:t> </a:t>
            </a:r>
            <a:endParaRPr lang="en-US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7090E2-D0BC-7D4F-925E-F49E9C8192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8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3594994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10" y="317196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Bayes Theorem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38B6B9-219A-7E4F-9439-DE60FA6D3B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8F78E7C5-CFAE-B540-A7ED-F6749768BB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791" y="1195336"/>
            <a:ext cx="2628900" cy="787400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7D2ECC2-E357-1449-936E-514F68821054}"/>
              </a:ext>
            </a:extLst>
          </p:cNvPr>
          <p:cNvSpPr txBox="1"/>
          <p:nvPr/>
        </p:nvSpPr>
        <p:spPr>
          <a:xfrm>
            <a:off x="287078" y="2204969"/>
            <a:ext cx="89445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A and B are events.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P(A) is the probability of observing event 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P(B) is the probability of observing event 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P(A | B) is a conditional probability: the likelihood of event A occurring given that B is true.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P(B | A) is a conditional probability: the likelihood of event B occurring given that A is true.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985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36" y="251632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Bayes Theorem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38B6B9-219A-7E4F-9439-DE60FA6D3B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BD9C8B69-FBE6-6943-897E-41E7AE69F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749" y="1061601"/>
            <a:ext cx="8099424" cy="3632563"/>
          </a:xfrm>
        </p:spPr>
        <p:txBody>
          <a:bodyPr>
            <a:normAutofit/>
          </a:bodyPr>
          <a:lstStyle/>
          <a:p>
            <a:r>
              <a:rPr lang="en-US" sz="2000" b="1" dirty="0"/>
              <a:t>Cancer Screening Test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10,000 cancer screening test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1% have cancer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80% cancer patients tested positive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5% healthy people tested positive</a:t>
            </a:r>
          </a:p>
          <a:p>
            <a:r>
              <a:rPr lang="en-US" sz="2000" b="1" dirty="0"/>
              <a:t>Question</a:t>
            </a:r>
          </a:p>
          <a:p>
            <a:r>
              <a:rPr lang="en-US" sz="1600" dirty="0"/>
              <a:t>What's the likelihood of a person to have cancer if tested positive.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769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36" y="251632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Bayes Theorem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38B6B9-219A-7E4F-9439-DE60FA6D3B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BD9C8B69-FBE6-6943-897E-41E7AE69F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749" y="1061601"/>
            <a:ext cx="8099424" cy="3632563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1% has cancer: 10000 x 0.01 = 100 have cancer, 9900 don’t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Predicted Positive: 100 x </a:t>
            </a:r>
            <a:r>
              <a:rPr lang="en-US" sz="2000" i="1" dirty="0"/>
              <a:t>0.8 + 9900 x </a:t>
            </a:r>
            <a:r>
              <a:rPr lang="en-US" sz="2000" dirty="0"/>
              <a:t>0.05 = 80 + 495 = 575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True positive among predicted positive: 80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Probability to have cancer if tested positive: 80/575 = 14%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8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36" y="251632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Bayes Theorem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38B6B9-219A-7E4F-9439-DE60FA6D3B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BD9C8B69-FBE6-6943-897E-41E7AE69F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749" y="1061602"/>
            <a:ext cx="8099424" cy="2383348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Event A is has the cancer, P(A): 1%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Event B is test positive, P(B): (80+495)/10000=5.75%.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P(B|A) is the likelihood of testing positive when having the cancer, 80%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P(A|B) is the likelihood of having cancer when tested positive, or the probability we are trying to find out.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444CAE-A01B-994A-AE02-275F022EA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26" y="3599012"/>
            <a:ext cx="3925901" cy="63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41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749" y="393629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Bayes Theorem on Text Classification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38B6B9-219A-7E4F-9439-DE60FA6D3B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BD9C8B69-FBE6-6943-897E-41E7AE69F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749" y="1593230"/>
            <a:ext cx="8099424" cy="2383348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A represents a topic, P(A) is the proportion of all messages that are in topic 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B represents occurrence of a word B, P(B) is the frequency of the word B in the text.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P(B|A) is the likely frequency of the word B appears in the text if the text belongs to the topic 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P(A|B) is the likelihood of a text in topic A given the frequency of word B.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67949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749" y="393629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Naïve Bayes Classifier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0192198-2C2E-7A42-93C6-6EA40E2AD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748" y="1300449"/>
            <a:ext cx="6230679" cy="2884792"/>
          </a:xfrm>
        </p:spPr>
      </p:pic>
    </p:spTree>
    <p:extLst>
      <p:ext uri="{BB962C8B-B14F-4D97-AF65-F5344CB8AC3E}">
        <p14:creationId xmlns:p14="http://schemas.microsoft.com/office/powerpoint/2010/main" val="1972665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17706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Confusion Matrix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FE8A701-F4DD-CA4A-A894-12485C17DD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9311" y="659189"/>
            <a:ext cx="5390707" cy="4420501"/>
          </a:xfrm>
        </p:spPr>
      </p:pic>
    </p:spTree>
    <p:extLst>
      <p:ext uri="{BB962C8B-B14F-4D97-AF65-F5344CB8AC3E}">
        <p14:creationId xmlns:p14="http://schemas.microsoft.com/office/powerpoint/2010/main" val="1932699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280" y="457569"/>
            <a:ext cx="8241527" cy="655908"/>
          </a:xfrm>
        </p:spPr>
        <p:txBody>
          <a:bodyPr>
            <a:noAutofit/>
          </a:bodyPr>
          <a:lstStyle/>
          <a:p>
            <a:r>
              <a:rPr lang="en-US" sz="2400" dirty="0"/>
              <a:t>Lesson 3:  Introduction to Text Classification II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BD52F-6A31-1B4D-BC52-BC9FEFB97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FD843D-771F-A943-97BE-6D8E2C6C2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280" y="1113477"/>
            <a:ext cx="5837273" cy="311850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Explore Classifier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N-Grams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N-Gram Classification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Sentiment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Stemming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7099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4799"/>
            <a:ext cx="8241527" cy="655908"/>
          </a:xfrm>
        </p:spPr>
        <p:txBody>
          <a:bodyPr>
            <a:normAutofit/>
          </a:bodyPr>
          <a:lstStyle/>
          <a:p>
            <a:r>
              <a:rPr lang="en-US" sz="2400" dirty="0"/>
              <a:t>Top Words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BD52F-6A31-1B4D-BC52-BC9FEFB97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B04A30C0-B193-454C-909E-6B99BF43C2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393769"/>
            <a:ext cx="5399863" cy="2483359"/>
          </a:xfrm>
        </p:spPr>
      </p:pic>
    </p:spTree>
    <p:extLst>
      <p:ext uri="{BB962C8B-B14F-4D97-AF65-F5344CB8AC3E}">
        <p14:creationId xmlns:p14="http://schemas.microsoft.com/office/powerpoint/2010/main" val="4016492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82" y="509860"/>
            <a:ext cx="8241527" cy="655908"/>
          </a:xfrm>
        </p:spPr>
        <p:txBody>
          <a:bodyPr>
            <a:noAutofit/>
          </a:bodyPr>
          <a:lstStyle/>
          <a:p>
            <a:r>
              <a:rPr lang="en-US" sz="2400" dirty="0"/>
              <a:t>Top Words with Custom Stop Words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BD52F-6A31-1B4D-BC52-BC9FEFB97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6C95E68-B4DD-2A44-A33B-0C082B074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482" y="1583325"/>
            <a:ext cx="5752215" cy="2332365"/>
          </a:xfrm>
        </p:spPr>
      </p:pic>
    </p:spTree>
    <p:extLst>
      <p:ext uri="{BB962C8B-B14F-4D97-AF65-F5344CB8AC3E}">
        <p14:creationId xmlns:p14="http://schemas.microsoft.com/office/powerpoint/2010/main" val="1790650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602161"/>
            <a:ext cx="7947330" cy="712670"/>
          </a:xfrm>
        </p:spPr>
        <p:txBody>
          <a:bodyPr>
            <a:noAutofit/>
          </a:bodyPr>
          <a:lstStyle/>
          <a:p>
            <a:r>
              <a:rPr lang="en-US" sz="2400" dirty="0"/>
              <a:t>Lesson 1: Introduction to Text Analytic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F757DA0-B202-554D-B09B-1FE2AE9BA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96712"/>
            <a:ext cx="5624623" cy="298775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Text Tokenization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Remove special characters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Filtering stop words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Stemming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Word Counts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Bag of Word</a:t>
            </a:r>
          </a:p>
        </p:txBody>
      </p:sp>
    </p:spTree>
    <p:extLst>
      <p:ext uri="{BB962C8B-B14F-4D97-AF65-F5344CB8AC3E}">
        <p14:creationId xmlns:p14="http://schemas.microsoft.com/office/powerpoint/2010/main" val="1071771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28" y="603892"/>
            <a:ext cx="6131614" cy="655908"/>
          </a:xfrm>
        </p:spPr>
        <p:txBody>
          <a:bodyPr>
            <a:normAutofit/>
          </a:bodyPr>
          <a:lstStyle/>
          <a:p>
            <a:r>
              <a:rPr lang="en-US" sz="2400" dirty="0"/>
              <a:t>N-Grams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4A8F4-B8C8-D944-9279-2DC9E9C7DC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AA3C5E01-801D-8340-A9CD-7098E36689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628" y="1539337"/>
            <a:ext cx="8500802" cy="2373443"/>
          </a:xfrm>
        </p:spPr>
      </p:pic>
    </p:spTree>
    <p:extLst>
      <p:ext uri="{BB962C8B-B14F-4D97-AF65-F5344CB8AC3E}">
        <p14:creationId xmlns:p14="http://schemas.microsoft.com/office/powerpoint/2010/main" val="1295769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401" y="468033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Sentiment Analysis</a:t>
            </a:r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15DDE950-477A-9341-88DA-0E2C0489D5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7400" y="1145381"/>
            <a:ext cx="4368800" cy="3276600"/>
          </a:xfrm>
        </p:spPr>
      </p:pic>
    </p:spTree>
    <p:extLst>
      <p:ext uri="{BB962C8B-B14F-4D97-AF65-F5344CB8AC3E}">
        <p14:creationId xmlns:p14="http://schemas.microsoft.com/office/powerpoint/2010/main" val="753608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BCA67A-D67A-BB4E-8A9A-D99EE318A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3"/>
            <a:ext cx="5029200" cy="202334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Built-in in NLTK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2000 movie reviews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1000 positive, 1000 negative</a:t>
            </a:r>
          </a:p>
          <a:p>
            <a:r>
              <a:rPr lang="en-US" sz="2000" b="1" dirty="0"/>
              <a:t>Sample Review(Negative)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4813F9-20EA-EE43-B3BC-31E93BEFE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Movie Review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9BAAAA-6FBF-A245-A785-6D34AE1052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1C9FBD-6090-664D-893A-6F2C76162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824876"/>
            <a:ext cx="83566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287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FF698A5-A723-464E-BE83-66B874D87A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945" y="1834125"/>
            <a:ext cx="8081037" cy="109891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4AB7FA1-C6D6-0345-A6B5-BD910C021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00" y="436084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Top Words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265BE3-65B7-4842-ADC1-4F219312D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93" y="3607538"/>
            <a:ext cx="7175500" cy="990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972EEA-A843-934C-944E-DC0A87F2668C}"/>
              </a:ext>
            </a:extLst>
          </p:cNvPr>
          <p:cNvSpPr txBox="1"/>
          <p:nvPr/>
        </p:nvSpPr>
        <p:spPr>
          <a:xfrm>
            <a:off x="466393" y="1327820"/>
            <a:ext cx="203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Positive Reviews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E5B558-9EB9-304F-88D1-8B3356BDC658}"/>
              </a:ext>
            </a:extLst>
          </p:cNvPr>
          <p:cNvSpPr txBox="1"/>
          <p:nvPr/>
        </p:nvSpPr>
        <p:spPr>
          <a:xfrm>
            <a:off x="454452" y="3079394"/>
            <a:ext cx="203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Negative Reviews</a:t>
            </a:r>
          </a:p>
        </p:txBody>
      </p:sp>
    </p:spTree>
    <p:extLst>
      <p:ext uri="{BB962C8B-B14F-4D97-AF65-F5344CB8AC3E}">
        <p14:creationId xmlns:p14="http://schemas.microsoft.com/office/powerpoint/2010/main" val="902680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F440A1-8354-BA42-9417-6E1E67406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54420"/>
            <a:ext cx="7038752" cy="359380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Not supported by default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Define custom tokenize function with </a:t>
            </a:r>
            <a:r>
              <a:rPr lang="en-US" sz="2000" dirty="0" err="1"/>
              <a:t>PotterStemmer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Slow down training process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Improve accuracy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F6A157-2FA0-524A-BCA1-A7C0C84BD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12530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Stemming</a:t>
            </a:r>
          </a:p>
        </p:txBody>
      </p:sp>
    </p:spTree>
    <p:extLst>
      <p:ext uri="{BB962C8B-B14F-4D97-AF65-F5344CB8AC3E}">
        <p14:creationId xmlns:p14="http://schemas.microsoft.com/office/powerpoint/2010/main" val="1364364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31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3923" y="158868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/>
              <a:t>Text Tokenization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6BF73B4-F7BF-6647-8732-72A78E75C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23" y="660448"/>
            <a:ext cx="7216460" cy="432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84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196306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/>
              <a:t>Word Counts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5E23EA1-91F0-B943-B790-10CE9375E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984" y="860433"/>
            <a:ext cx="7803116" cy="410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53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344218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/>
              <a:t>Bag of Words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983E85A3-3833-8340-8CD9-75385D44C6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4289" y="1453196"/>
            <a:ext cx="5664200" cy="914400"/>
          </a:xfr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4B2C8DE-3E98-8247-A1CF-37AE17EEFB6E}"/>
              </a:ext>
            </a:extLst>
          </p:cNvPr>
          <p:cNvSpPr txBox="1"/>
          <p:nvPr/>
        </p:nvSpPr>
        <p:spPr>
          <a:xfrm>
            <a:off x="818984" y="1024072"/>
            <a:ext cx="3277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 Term Matrix(DTM)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6573C2F-7E94-B343-B627-D2D74AD63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489" y="2504114"/>
            <a:ext cx="5588000" cy="3302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9CB9322-4E1C-C645-89FB-7F27B1FBB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289" y="2962288"/>
            <a:ext cx="56642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46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40242" y="177330"/>
            <a:ext cx="6407331" cy="492519"/>
          </a:xfrm>
        </p:spPr>
        <p:txBody>
          <a:bodyPr>
            <a:normAutofit/>
          </a:bodyPr>
          <a:lstStyle/>
          <a:p>
            <a:r>
              <a:rPr lang="en-US" sz="2400" dirty="0"/>
              <a:t>TF-IDF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92ABBAD3-77BA-1E48-9694-44F8D7111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199" y="786807"/>
            <a:ext cx="7336465" cy="2151756"/>
          </a:xfr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AD5BDAF-0766-7C4B-992E-75D940837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60" y="3603551"/>
            <a:ext cx="1447800" cy="11049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6F26EEA-9AC4-0A4B-AD4E-B007AD66A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235" y="3603551"/>
            <a:ext cx="1447800" cy="10922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B62D92E-80E6-1249-9C3C-F6C264B203C2}"/>
              </a:ext>
            </a:extLst>
          </p:cNvPr>
          <p:cNvSpPr txBox="1"/>
          <p:nvPr/>
        </p:nvSpPr>
        <p:spPr>
          <a:xfrm>
            <a:off x="732760" y="3219537"/>
            <a:ext cx="113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Regular DTM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3D66A7-D7C6-7448-B679-56ECA6F1F5CA}"/>
              </a:ext>
            </a:extLst>
          </p:cNvPr>
          <p:cNvSpPr txBox="1"/>
          <p:nvPr/>
        </p:nvSpPr>
        <p:spPr>
          <a:xfrm>
            <a:off x="4741235" y="3225887"/>
            <a:ext cx="10370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TF-DIF DTM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D88F503F-FB07-6B47-9871-D8243719B942}"/>
              </a:ext>
            </a:extLst>
          </p:cNvPr>
          <p:cNvSpPr/>
          <p:nvPr/>
        </p:nvSpPr>
        <p:spPr>
          <a:xfrm>
            <a:off x="2785730" y="4010808"/>
            <a:ext cx="1477926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DF95CF-DDF6-F644-AB4C-9777D2B935DE}"/>
              </a:ext>
            </a:extLst>
          </p:cNvPr>
          <p:cNvSpPr txBox="1"/>
          <p:nvPr/>
        </p:nvSpPr>
        <p:spPr>
          <a:xfrm>
            <a:off x="2966483" y="3749905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TF-IDF</a:t>
            </a:r>
          </a:p>
        </p:txBody>
      </p:sp>
    </p:spTree>
    <p:extLst>
      <p:ext uri="{BB962C8B-B14F-4D97-AF65-F5344CB8AC3E}">
        <p14:creationId xmlns:p14="http://schemas.microsoft.com/office/powerpoint/2010/main" val="39251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5424" y="531088"/>
            <a:ext cx="8098637" cy="655908"/>
          </a:xfrm>
        </p:spPr>
        <p:txBody>
          <a:bodyPr>
            <a:noAutofit/>
          </a:bodyPr>
          <a:lstStyle/>
          <a:p>
            <a:r>
              <a:rPr lang="en-US" sz="2400" dirty="0"/>
              <a:t>Lesson 2: Introduction to Text Classification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130391-61C6-F64E-8217-453ED37973F0}"/>
              </a:ext>
            </a:extLst>
          </p:cNvPr>
          <p:cNvSpPr txBox="1"/>
          <p:nvPr/>
        </p:nvSpPr>
        <p:spPr>
          <a:xfrm>
            <a:off x="978195" y="1584251"/>
            <a:ext cx="2822760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20 Newsgroup Dataset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Algorithm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Naïve Bayes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398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0DB195-0533-E640-8C9B-6E87843E3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848" y="479666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20 Newsgroup Dataset</a:t>
            </a:r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1CE327DA-6F9E-9B43-94FA-8A00369ED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9848" y="1235758"/>
            <a:ext cx="3187700" cy="2819400"/>
          </a:xfr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E466A92-A8E9-D147-9087-F94DF706E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912" y="1235758"/>
            <a:ext cx="28067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739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A62507-4EA5-B946-836F-D059622F0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364" y="247158"/>
            <a:ext cx="6737670" cy="655908"/>
          </a:xfrm>
        </p:spPr>
        <p:txBody>
          <a:bodyPr>
            <a:noAutofit/>
          </a:bodyPr>
          <a:lstStyle/>
          <a:p>
            <a:r>
              <a:rPr lang="en-US" sz="2400" dirty="0"/>
              <a:t>20 Newsgroup Dataset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C256F17-7875-CF4D-82DD-F401579F6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955" y="1594446"/>
            <a:ext cx="7386255" cy="317174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05BBD7F-8E8E-1A46-96E2-BDDCD059897C}"/>
              </a:ext>
            </a:extLst>
          </p:cNvPr>
          <p:cNvSpPr txBox="1"/>
          <p:nvPr/>
        </p:nvSpPr>
        <p:spPr>
          <a:xfrm>
            <a:off x="1045364" y="1064090"/>
            <a:ext cx="2995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Message (</a:t>
            </a:r>
            <a:r>
              <a:rPr lang="en-US" dirty="0" err="1"/>
              <a:t>alt.atheism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17139275"/>
      </p:ext>
    </p:extLst>
  </p:cSld>
  <p:clrMapOvr>
    <a:masterClrMapping/>
  </p:clrMapOvr>
</p:sld>
</file>

<file path=ppt/theme/theme1.xml><?xml version="1.0" encoding="utf-8"?>
<a:theme xmlns:a="http://schemas.openxmlformats.org/drawingml/2006/main" name="BIF Ex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26029E7F-8FBE-4A6E-87DE-89DBB63857CB}"/>
    </a:ext>
  </a:extLst>
</a:theme>
</file>

<file path=ppt/theme/theme10.xml><?xml version="1.0" encoding="utf-8"?>
<a:theme xmlns:a="http://schemas.openxmlformats.org/drawingml/2006/main" name="Office Them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DB3BC4B2-A86F-4A0C-848B-88A1C0550996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IF In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82A2E09-5814-4F7F-8CD5-BB17B64AF808}"/>
    </a:ext>
  </a:extLst>
</a:theme>
</file>

<file path=ppt/theme/theme3.xml><?xml version="1.0" encoding="utf-8"?>
<a:theme xmlns:a="http://schemas.openxmlformats.org/drawingml/2006/main" name="Older Student Sidewalk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743145AE-E926-4A43-BA01-97A5AB94DA86}"/>
    </a:ext>
  </a:extLst>
</a:theme>
</file>

<file path=ppt/theme/theme4.xml><?xml version="1.0" encoding="utf-8"?>
<a:theme xmlns:a="http://schemas.openxmlformats.org/drawingml/2006/main" name="Subtitle Slide Undergrads in Atrium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956E6EF-CB1F-4ECC-8FC4-6378B3BAF020}"/>
    </a:ext>
  </a:extLst>
</a:theme>
</file>

<file path=ppt/theme/theme5.xml><?xml version="1.0" encoding="utf-8"?>
<a:theme xmlns:a="http://schemas.openxmlformats.org/drawingml/2006/main" name="Student and Date Collag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C18C8C76-69DC-47CF-8741-B6636E12AF0C}"/>
    </a:ext>
  </a:extLst>
</a:theme>
</file>

<file path=ppt/theme/theme6.xml><?xml version="1.0" encoding="utf-8"?>
<a:theme xmlns:a="http://schemas.openxmlformats.org/drawingml/2006/main" name="3 Students Collaborating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58DB38E6-B4DE-4F79-8184-F4A2681E5D11}"/>
    </a:ext>
  </a:extLst>
</a:theme>
</file>

<file path=ppt/theme/theme7.xml><?xml version="1.0" encoding="utf-8"?>
<a:theme xmlns:a="http://schemas.openxmlformats.org/drawingml/2006/main" name="Formally Dress Older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3511AF49-D972-4728-BB09-86AF7E9867EC}"/>
    </a:ext>
  </a:extLst>
</a:theme>
</file>

<file path=ppt/theme/theme8.xml><?xml version="1.0" encoding="utf-8"?>
<a:theme xmlns:a="http://schemas.openxmlformats.org/drawingml/2006/main" name="Female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CFEEBB9-38B4-477D-91E5-6C7EB178AAFF}"/>
    </a:ext>
  </a:extLst>
</a:theme>
</file>

<file path=ppt/theme/theme9.xml><?xml version="1.0" encoding="utf-8"?>
<a:theme xmlns:a="http://schemas.openxmlformats.org/drawingml/2006/main" name="Informal Smiling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E68B7B43-E315-4675-B75C-B94038DBB98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BIF Exterior</Template>
  <TotalTime>4012</TotalTime>
  <Words>439</Words>
  <Application>Microsoft Macintosh PowerPoint</Application>
  <PresentationFormat>On-screen Show (16:9)</PresentationFormat>
  <Paragraphs>82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Arial</vt:lpstr>
      <vt:lpstr>Calibri</vt:lpstr>
      <vt:lpstr>BIF Exterior</vt:lpstr>
      <vt:lpstr>BIF Interior</vt:lpstr>
      <vt:lpstr>Older Student Sidewalk</vt:lpstr>
      <vt:lpstr>Subtitle Slide Undergrads in Atrium</vt:lpstr>
      <vt:lpstr>Student and Date Collage</vt:lpstr>
      <vt:lpstr>3 Students Collaborating</vt:lpstr>
      <vt:lpstr>Formally Dress Older Student</vt:lpstr>
      <vt:lpstr>Female Student</vt:lpstr>
      <vt:lpstr>Informal Smiling Student</vt:lpstr>
      <vt:lpstr>Office Theme</vt:lpstr>
      <vt:lpstr>ACCY577   Machine Learning for Accounting</vt:lpstr>
      <vt:lpstr>Lesson 1: Introduction to Text Analytic   </vt:lpstr>
      <vt:lpstr>Text Tokenization</vt:lpstr>
      <vt:lpstr>Word Counts</vt:lpstr>
      <vt:lpstr>Bag of Words </vt:lpstr>
      <vt:lpstr>TF-IDF</vt:lpstr>
      <vt:lpstr>Lesson 2: Introduction to Text Classification</vt:lpstr>
      <vt:lpstr>20 Newsgroup Dataset</vt:lpstr>
      <vt:lpstr>20 Newsgroup Dataset</vt:lpstr>
      <vt:lpstr>Bayes Theorem</vt:lpstr>
      <vt:lpstr>Bayes Theorem</vt:lpstr>
      <vt:lpstr>Bayes Theorem</vt:lpstr>
      <vt:lpstr>Bayes Theorem</vt:lpstr>
      <vt:lpstr>Bayes Theorem on Text Classification</vt:lpstr>
      <vt:lpstr>Naïve Bayes Classifier</vt:lpstr>
      <vt:lpstr>Confusion Matrix</vt:lpstr>
      <vt:lpstr>Lesson 3:  Introduction to Text Classification II   </vt:lpstr>
      <vt:lpstr>Top Words</vt:lpstr>
      <vt:lpstr>Top Words with Custom Stop Words </vt:lpstr>
      <vt:lpstr>N-Grams</vt:lpstr>
      <vt:lpstr>Sentiment Analysis</vt:lpstr>
      <vt:lpstr>Movie Review Dataset</vt:lpstr>
      <vt:lpstr>Top Words</vt:lpstr>
      <vt:lpstr>Stemming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ACCY577   Machine Learning for Accounting</dc:title>
  <dc:creator>Lu, Zhenzhong Linden</dc:creator>
  <cp:lastModifiedBy>Lu, Zhenzhong Linden</cp:lastModifiedBy>
  <cp:revision>40</cp:revision>
  <dcterms:created xsi:type="dcterms:W3CDTF">2019-10-12T20:28:15Z</dcterms:created>
  <dcterms:modified xsi:type="dcterms:W3CDTF">2019-10-15T15:20:40Z</dcterms:modified>
</cp:coreProperties>
</file>